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5" r:id="rId1"/>
  </p:sldMasterIdLst>
  <p:notesMasterIdLst>
    <p:notesMasterId r:id="rId27"/>
  </p:notesMasterIdLst>
  <p:sldIdLst>
    <p:sldId id="256" r:id="rId2"/>
    <p:sldId id="306" r:id="rId3"/>
    <p:sldId id="309" r:id="rId4"/>
    <p:sldId id="281" r:id="rId5"/>
    <p:sldId id="266" r:id="rId6"/>
    <p:sldId id="267" r:id="rId7"/>
    <p:sldId id="269" r:id="rId8"/>
    <p:sldId id="268" r:id="rId9"/>
    <p:sldId id="282" r:id="rId10"/>
    <p:sldId id="257" r:id="rId11"/>
    <p:sldId id="283" r:id="rId12"/>
    <p:sldId id="258" r:id="rId13"/>
    <p:sldId id="271" r:id="rId14"/>
    <p:sldId id="272" r:id="rId15"/>
    <p:sldId id="275" r:id="rId16"/>
    <p:sldId id="276" r:id="rId17"/>
    <p:sldId id="280" r:id="rId18"/>
    <p:sldId id="310" r:id="rId19"/>
    <p:sldId id="260" r:id="rId20"/>
    <p:sldId id="304" r:id="rId21"/>
    <p:sldId id="305" r:id="rId22"/>
    <p:sldId id="263" r:id="rId23"/>
    <p:sldId id="284" r:id="rId24"/>
    <p:sldId id="307" r:id="rId25"/>
    <p:sldId id="30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552" autoAdjust="0"/>
  </p:normalViewPr>
  <p:slideViewPr>
    <p:cSldViewPr>
      <p:cViewPr varScale="1">
        <p:scale>
          <a:sx n="74" d="100"/>
          <a:sy n="74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334"/>
    </p:cViewPr>
  </p:sorterViewPr>
  <p:notesViewPr>
    <p:cSldViewPr>
      <p:cViewPr varScale="1">
        <p:scale>
          <a:sx n="66" d="100"/>
          <a:sy n="66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6E77D3-348A-4942-B560-57A4A3361A1A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8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0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8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4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9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9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9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8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34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29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30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9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6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3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8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0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0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3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6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occa.c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1952625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1699" y="2136775"/>
            <a:ext cx="21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Euphemia" panose="020B0503040102020104" pitchFamily="34" charset="0"/>
              </a:rPr>
              <a:t>ONTARIO CONSTRUCTION CAREERS ALLIANCE</a:t>
            </a:r>
            <a:endParaRPr lang="en-US" sz="1200" dirty="0">
              <a:latin typeface="Euphemia" panose="020B05030401020201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8964488" cy="4006798"/>
          </a:xfrm>
        </p:spPr>
        <p:txBody>
          <a:bodyPr>
            <a:normAutofit fontScale="775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The a</a:t>
            </a:r>
            <a:r>
              <a:rPr lang="en-US" sz="4000" dirty="0" smtClean="0">
                <a:solidFill>
                  <a:schemeClr val="tx1"/>
                </a:solidFill>
              </a:rPr>
              <a:t>verage age of a journeyperson in Canada is over 48.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CA" sz="4000" dirty="0" smtClean="0"/>
              <a:t>Canada will need an estimated 319,000 new construction workers from 2012 to 2020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CA" sz="4000" dirty="0" smtClean="0"/>
              <a:t>40% of new jobs will be in the skilled trades and technologies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Ontario’s Construction industry currently employs approximately 300,000 people.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4904"/>
            <a:ext cx="8964488" cy="403244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Careers in trades pay more after graduation than many graduates of college programs.</a:t>
            </a:r>
          </a:p>
          <a:p>
            <a:pPr lvl="0"/>
            <a:r>
              <a:rPr lang="en-US" dirty="0" smtClean="0"/>
              <a:t>Construction workers earn more per hour than many university graduates </a:t>
            </a:r>
          </a:p>
          <a:p>
            <a:pPr lvl="0"/>
            <a:r>
              <a:rPr lang="en-US" dirty="0" smtClean="0"/>
              <a:t>Annual salary is higher than the national industry Average.</a:t>
            </a:r>
          </a:p>
          <a:p>
            <a:pPr lvl="0"/>
            <a:r>
              <a:rPr lang="en-US" dirty="0" smtClean="0"/>
              <a:t>Apprentice can earn while they learn and avoid debt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288032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The construction industry requires individuals that: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Have great math skills and the</a:t>
            </a:r>
            <a:r>
              <a:rPr lang="en-US" dirty="0" smtClean="0"/>
              <a:t> ability to solve problems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Create, plan and communicate</a:t>
            </a:r>
          </a:p>
          <a:p>
            <a:pPr lvl="0"/>
            <a:r>
              <a:rPr lang="en-US" dirty="0" smtClean="0"/>
              <a:t>Can pay attention to details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Individuals able to use technical equipment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Have a good work ethic and are adaptable</a:t>
            </a:r>
            <a:endParaRPr lang="en-US" dirty="0" smtClean="0"/>
          </a:p>
          <a:p>
            <a:pPr lvl="0"/>
            <a:r>
              <a:rPr lang="en-US" dirty="0" smtClean="0"/>
              <a:t>Visualization of the end product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8964488" cy="38639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 positions require more than a high school education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positions provide the training on site.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1 of 10 jobs requires a university degree.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students  are hired out of school and are provide opportunities to advance their careers</a:t>
            </a:r>
          </a:p>
          <a:p>
            <a:pPr lvl="0"/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157811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Individuals do work with heavy equipment, power tools and in dangerous situation.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Safety is the number one priority in construction across Canada.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 High safety standards must be followed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28910"/>
            <a:ext cx="8786842" cy="392909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Women make up </a:t>
            </a:r>
            <a:r>
              <a:rPr lang="en-US" dirty="0"/>
              <a:t>5</a:t>
            </a:r>
            <a:r>
              <a:rPr lang="en-US" dirty="0" smtClean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of the construction industry.</a:t>
            </a:r>
          </a:p>
          <a:p>
            <a:pPr lvl="0"/>
            <a:r>
              <a:rPr lang="en-US" dirty="0" smtClean="0"/>
              <a:t>Women in Skilled trades (WIST)</a:t>
            </a:r>
          </a:p>
          <a:p>
            <a:pPr lv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2976"/>
            <a:ext cx="8964488" cy="39330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Working in construction 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requires the use of sophisticated equipment  such as:</a:t>
            </a:r>
          </a:p>
          <a:p>
            <a:pPr lvl="0"/>
            <a:r>
              <a:rPr lang="en-US" dirty="0" smtClean="0"/>
              <a:t>GPS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Trimble </a:t>
            </a:r>
          </a:p>
          <a:p>
            <a:pPr lvl="0"/>
            <a:r>
              <a:rPr lang="en-US" dirty="0" smtClean="0"/>
              <a:t>Smart Phones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AutoCAD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4386949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933056"/>
            <a:ext cx="379742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5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403244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Apprenticeship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combining on the job training with technical in class training.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University</a:t>
            </a:r>
            <a:r>
              <a:rPr lang="en-US" dirty="0" smtClean="0"/>
              <a:t> or</a:t>
            </a:r>
            <a:r>
              <a:rPr lang="en-US" dirty="0" smtClean="0">
                <a:solidFill>
                  <a:schemeClr val="tx1"/>
                </a:solidFill>
              </a:rPr>
              <a:t> College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technical end (estimating, engineering, etc.)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</a:rPr>
              <a:t>Labourer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Take your resume to local </a:t>
            </a:r>
            <a:r>
              <a:rPr lang="en-US" i="1" dirty="0" smtClean="0">
                <a:solidFill>
                  <a:schemeClr val="tx1"/>
                </a:solidFill>
              </a:rPr>
              <a:t>construction companies and learn the skills you will require </a:t>
            </a:r>
            <a:r>
              <a:rPr lang="en-US" i="1" dirty="0" smtClean="0"/>
              <a:t>hands on</a:t>
            </a:r>
            <a:endParaRPr lang="en-US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249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80928"/>
            <a:ext cx="8579296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Civil Construction is the construction of</a:t>
            </a:r>
          </a:p>
          <a:p>
            <a:r>
              <a:rPr lang="en-CA" dirty="0" smtClean="0"/>
              <a:t> all roads</a:t>
            </a:r>
          </a:p>
          <a:p>
            <a:r>
              <a:rPr lang="en-CA" dirty="0" smtClean="0"/>
              <a:t> bridges</a:t>
            </a:r>
          </a:p>
          <a:p>
            <a:r>
              <a:rPr lang="en-CA" dirty="0" smtClean="0"/>
              <a:t>sewer systems</a:t>
            </a:r>
          </a:p>
          <a:p>
            <a:r>
              <a:rPr lang="en-CA" dirty="0" smtClean="0"/>
              <a:t>water delivery 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6444208" cy="4176464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Heavy Equipment Operators</a:t>
            </a:r>
          </a:p>
          <a:p>
            <a:pPr lvl="1"/>
            <a:r>
              <a:rPr lang="en-US" b="1" dirty="0" smtClean="0"/>
              <a:t>Construction Craft Workers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Concrete Finishers</a:t>
            </a:r>
          </a:p>
          <a:p>
            <a:pPr lvl="1"/>
            <a:r>
              <a:rPr lang="en-US" b="1" dirty="0" smtClean="0"/>
              <a:t>Carpenters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Hoisting Engineers (Crane Operators)</a:t>
            </a:r>
          </a:p>
          <a:p>
            <a:pPr lvl="1"/>
            <a:r>
              <a:rPr lang="en-US" b="1" dirty="0" smtClean="0"/>
              <a:t>Heavy Duty Equipment Mechanic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445224"/>
            <a:ext cx="327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40-50% of skilled trade workers work in construction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1" y="27384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0486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Find An employer</a:t>
            </a:r>
          </a:p>
          <a:p>
            <a:pPr marL="342900" indent="-342900"/>
            <a:r>
              <a:rPr lang="en-US" sz="3200" dirty="0" smtClean="0"/>
              <a:t>Pre-apprenticeship program at a community college</a:t>
            </a:r>
          </a:p>
          <a:p>
            <a:pPr marL="342900" indent="-342900"/>
            <a:r>
              <a:rPr lang="en-US" sz="3200" dirty="0" smtClean="0"/>
              <a:t>Apprenticesearch.com</a:t>
            </a:r>
          </a:p>
          <a:p>
            <a:pPr marL="342900" indent="-342900">
              <a:buAutoNum type="arabicPeriod" startAt="2"/>
            </a:pPr>
            <a:r>
              <a:rPr lang="en-US" sz="3200" dirty="0" smtClean="0"/>
              <a:t>Register with the MTCU for an apprenticeship with an employer</a:t>
            </a:r>
          </a:p>
          <a:p>
            <a:pPr marL="342900" indent="-342900">
              <a:buAutoNum type="arabicPeriod" startAt="2"/>
            </a:pPr>
            <a:r>
              <a:rPr lang="en-US" sz="3200" dirty="0" smtClean="0"/>
              <a:t>Spend 90% of your time learning hands on in the field and 10% in a classroom</a:t>
            </a:r>
          </a:p>
          <a:p>
            <a:pPr marL="342900" indent="-342900">
              <a:buAutoNum type="arabicPeriod" startAt="2"/>
            </a:pPr>
            <a:r>
              <a:rPr lang="en-US" sz="3200" dirty="0" smtClean="0"/>
              <a:t>Write a certification exam</a:t>
            </a:r>
          </a:p>
          <a:p>
            <a:pPr marL="342900" indent="-342900">
              <a:buAutoNum type="arabicPeriod" startAt="2"/>
            </a:pPr>
            <a:r>
              <a:rPr lang="en-US" sz="3200" dirty="0" smtClean="0"/>
              <a:t>Write the red seal certification exam</a:t>
            </a:r>
          </a:p>
          <a:p>
            <a:pPr marL="800100" lvl="1" indent="-342900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2011"/>
            <a:ext cx="8929718" cy="462598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Ontario youth Apprenticeship Program offers secondary school an opportunity to gain experience and skills for apprenticeship qualifications, while earning credits to complete  Ontario Secondary School Diploma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3717032"/>
            <a:ext cx="833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Visit our website for more information </a:t>
            </a:r>
            <a:r>
              <a:rPr lang="en-US" b="1" dirty="0" smtClean="0">
                <a:hlinkClick r:id="rId4"/>
              </a:rPr>
              <a:t>www.myOCCA.ca</a:t>
            </a:r>
            <a:r>
              <a:rPr lang="en-US" b="1" dirty="0" smtClean="0"/>
              <a:t> and to try our Career Survey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3933056"/>
            <a:ext cx="2016225" cy="462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933056"/>
            <a:ext cx="4112909" cy="4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6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" y="0"/>
            <a:ext cx="9139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708920"/>
            <a:ext cx="8686800" cy="38884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Construction Labour Shortages</a:t>
            </a:r>
          </a:p>
          <a:p>
            <a:r>
              <a:rPr lang="en-US" dirty="0" smtClean="0"/>
              <a:t>Aging work force in the construction</a:t>
            </a:r>
          </a:p>
          <a:p>
            <a:pPr>
              <a:buNone/>
            </a:pPr>
            <a:r>
              <a:rPr lang="en-US" dirty="0" smtClean="0"/>
              <a:t> industry</a:t>
            </a:r>
          </a:p>
          <a:p>
            <a:r>
              <a:rPr lang="en-US" dirty="0" smtClean="0"/>
              <a:t>Many opportunities in the construction</a:t>
            </a:r>
          </a:p>
          <a:p>
            <a:pPr>
              <a:buNone/>
            </a:pPr>
            <a:r>
              <a:rPr lang="en-US" dirty="0" smtClean="0"/>
              <a:t> industry.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86868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Construction provides a range of careers</a:t>
            </a:r>
          </a:p>
          <a:p>
            <a:r>
              <a:rPr lang="en-US" dirty="0" smtClean="0"/>
              <a:t>Operators</a:t>
            </a:r>
          </a:p>
          <a:p>
            <a:r>
              <a:rPr lang="en-US" dirty="0" smtClean="0"/>
              <a:t>Labourers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Concrete finishers</a:t>
            </a:r>
          </a:p>
          <a:p>
            <a:r>
              <a:rPr lang="en-US" dirty="0" smtClean="0"/>
              <a:t>Crane Operators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Technician/Technologist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4904"/>
            <a:ext cx="8686800" cy="403244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Your construction career can </a:t>
            </a:r>
          </a:p>
          <a:p>
            <a:pPr>
              <a:buNone/>
            </a:pPr>
            <a:r>
              <a:rPr lang="en-US" dirty="0" smtClean="0"/>
              <a:t>take you anywhere in the world</a:t>
            </a:r>
          </a:p>
          <a:p>
            <a:r>
              <a:rPr lang="en-US" dirty="0" smtClean="0"/>
              <a:t>Transferable skills = more opportunities</a:t>
            </a:r>
          </a:p>
          <a:p>
            <a:r>
              <a:rPr lang="en-US" dirty="0" smtClean="0"/>
              <a:t>Red Seal Certification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7572396" cy="4221088"/>
          </a:xfrm>
        </p:spPr>
        <p:txBody>
          <a:bodyPr>
            <a:normAutofit/>
          </a:bodyPr>
          <a:lstStyle/>
          <a:p>
            <a:r>
              <a:rPr lang="en-US" dirty="0" smtClean="0"/>
              <a:t>Contribute to a variety of projects that affect the way people live</a:t>
            </a:r>
          </a:p>
          <a:p>
            <a:r>
              <a:rPr lang="en-US" dirty="0" smtClean="0"/>
              <a:t> You can see the results of your work</a:t>
            </a:r>
          </a:p>
          <a:p>
            <a:r>
              <a:rPr lang="en-US" dirty="0" smtClean="0"/>
              <a:t>You will be able to say ‘I helped build that!’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8669"/>
            <a:ext cx="8229600" cy="4209331"/>
          </a:xfrm>
        </p:spPr>
        <p:txBody>
          <a:bodyPr>
            <a:normAutofit/>
          </a:bodyPr>
          <a:lstStyle/>
          <a:p>
            <a:r>
              <a:rPr lang="en-US" dirty="0" smtClean="0"/>
              <a:t>The construction industry welcomes</a:t>
            </a:r>
          </a:p>
          <a:p>
            <a:pPr>
              <a:buNone/>
            </a:pPr>
            <a:r>
              <a:rPr lang="en-US" dirty="0" smtClean="0"/>
              <a:t> anyone</a:t>
            </a:r>
          </a:p>
          <a:p>
            <a:r>
              <a:rPr lang="en-US" dirty="0" smtClean="0"/>
              <a:t>Some jobs require no previous </a:t>
            </a:r>
          </a:p>
          <a:p>
            <a:pPr>
              <a:buNone/>
            </a:pPr>
            <a:r>
              <a:rPr lang="en-US" dirty="0" smtClean="0"/>
              <a:t>knowledge or experience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On-screen Show (4:3)</PresentationFormat>
  <Paragraphs>105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Euphemia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2008-11-16T18:23:12Z</dcterms:created>
  <dcterms:modified xsi:type="dcterms:W3CDTF">2016-05-31T15:19:47Z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TC102413821033</vt:lpwstr>
  </property>
</Properties>
</file>